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7" r:id="rId2"/>
    <p:sldId id="258" r:id="rId3"/>
    <p:sldId id="266" r:id="rId4"/>
    <p:sldId id="268" r:id="rId5"/>
    <p:sldId id="267" r:id="rId6"/>
    <p:sldId id="270" r:id="rId7"/>
    <p:sldId id="261" r:id="rId8"/>
    <p:sldId id="272" r:id="rId9"/>
    <p:sldId id="271" r:id="rId10"/>
    <p:sldId id="263" r:id="rId11"/>
    <p:sldId id="273" r:id="rId12"/>
    <p:sldId id="269" r:id="rId13"/>
    <p:sldId id="274" r:id="rId14"/>
    <p:sldId id="275"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1499" autoAdjust="0"/>
  </p:normalViewPr>
  <p:slideViewPr>
    <p:cSldViewPr snapToGrid="0">
      <p:cViewPr varScale="1">
        <p:scale>
          <a:sx n="81" d="100"/>
          <a:sy n="81" d="100"/>
        </p:scale>
        <p:origin x="126" y="3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4BB82-7A09-4432-ADCF-1658D990449B}" type="datetimeFigureOut">
              <a:rPr lang="en-US" smtClean="0"/>
              <a:t>4/9/2022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2BC79-B5A7-400E-A242-11B47CFD77F8}" type="slidenum">
              <a:rPr lang="en-US" smtClean="0"/>
              <a:t>‹#›</a:t>
            </a:fld>
            <a:endParaRPr lang="en-US"/>
          </a:p>
        </p:txBody>
      </p:sp>
    </p:spTree>
    <p:extLst>
      <p:ext uri="{BB962C8B-B14F-4D97-AF65-F5344CB8AC3E}">
        <p14:creationId xmlns:p14="http://schemas.microsoft.com/office/powerpoint/2010/main" val="182537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NIR graph: Red spectra is from 2003, Black/grey spectra are from 2007, blue/green are from 2009 The cause for curiosity on </a:t>
            </a:r>
            <a:r>
              <a:rPr lang="en-US" dirty="0" err="1"/>
              <a:t>Ennomos</a:t>
            </a:r>
            <a:r>
              <a:rPr lang="en-US" dirty="0"/>
              <a:t> is the extreme variation of reflectance in the lower wavelengths.</a:t>
            </a:r>
          </a:p>
        </p:txBody>
      </p:sp>
      <p:sp>
        <p:nvSpPr>
          <p:cNvPr id="4" name="Slide Number Placeholder 3"/>
          <p:cNvSpPr>
            <a:spLocks noGrp="1"/>
          </p:cNvSpPr>
          <p:nvPr>
            <p:ph type="sldNum" sz="quarter" idx="5"/>
          </p:nvPr>
        </p:nvSpPr>
        <p:spPr/>
        <p:txBody>
          <a:bodyPr/>
          <a:lstStyle/>
          <a:p>
            <a:fld id="{4C02BC79-B5A7-400E-A242-11B47CFD77F8}" type="slidenum">
              <a:rPr lang="en-US" smtClean="0"/>
              <a:t>2</a:t>
            </a:fld>
            <a:endParaRPr lang="en-US"/>
          </a:p>
        </p:txBody>
      </p:sp>
    </p:spTree>
    <p:extLst>
      <p:ext uri="{BB962C8B-B14F-4D97-AF65-F5344CB8AC3E}">
        <p14:creationId xmlns:p14="http://schemas.microsoft.com/office/powerpoint/2010/main" val="399351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C02BC79-B5A7-400E-A242-11B47CFD77F8}" type="slidenum">
              <a:rPr lang="en-US" smtClean="0"/>
              <a:t>3</a:t>
            </a:fld>
            <a:endParaRPr lang="en-US"/>
          </a:p>
        </p:txBody>
      </p:sp>
    </p:spTree>
    <p:extLst>
      <p:ext uri="{BB962C8B-B14F-4D97-AF65-F5344CB8AC3E}">
        <p14:creationId xmlns:p14="http://schemas.microsoft.com/office/powerpoint/2010/main" val="74085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SpeX</a:t>
            </a:r>
            <a:r>
              <a:rPr lang="en-US" dirty="0"/>
              <a:t> and </a:t>
            </a:r>
            <a:r>
              <a:rPr lang="en-US" dirty="0" err="1"/>
              <a:t>MORIS</a:t>
            </a:r>
            <a:r>
              <a:rPr lang="en-US" dirty="0"/>
              <a:t> instruments are mounted side-by-side at the NASA </a:t>
            </a:r>
            <a:r>
              <a:rPr lang="en-US" dirty="0" err="1"/>
              <a:t>IRTF</a:t>
            </a:r>
            <a:r>
              <a:rPr lang="en-US" dirty="0"/>
              <a:t> in Hawaii. Located on the Big Island, it is one of the telescopes comprising the </a:t>
            </a:r>
            <a:r>
              <a:rPr lang="en-US" dirty="0" err="1"/>
              <a:t>Maunakea</a:t>
            </a:r>
            <a:r>
              <a:rPr lang="en-US" dirty="0"/>
              <a:t> Observatory.</a:t>
            </a:r>
          </a:p>
        </p:txBody>
      </p:sp>
      <p:sp>
        <p:nvSpPr>
          <p:cNvPr id="4" name="Slide Number Placeholder 3"/>
          <p:cNvSpPr>
            <a:spLocks noGrp="1"/>
          </p:cNvSpPr>
          <p:nvPr>
            <p:ph type="sldNum" sz="quarter" idx="5"/>
          </p:nvPr>
        </p:nvSpPr>
        <p:spPr/>
        <p:txBody>
          <a:bodyPr/>
          <a:lstStyle/>
          <a:p>
            <a:fld id="{4C02BC79-B5A7-400E-A242-11B47CFD77F8}" type="slidenum">
              <a:rPr lang="en-US" smtClean="0"/>
              <a:t>4</a:t>
            </a:fld>
            <a:endParaRPr lang="en-US"/>
          </a:p>
        </p:txBody>
      </p:sp>
    </p:spTree>
    <p:extLst>
      <p:ext uri="{BB962C8B-B14F-4D97-AF65-F5344CB8AC3E}">
        <p14:creationId xmlns:p14="http://schemas.microsoft.com/office/powerpoint/2010/main" val="178569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Ennomos</a:t>
            </a:r>
            <a:r>
              <a:rPr lang="en-US" dirty="0"/>
              <a:t> is orbiting in </a:t>
            </a:r>
            <a:r>
              <a:rPr lang="en-US" dirty="0" err="1"/>
              <a:t>Jupier’s</a:t>
            </a:r>
            <a:r>
              <a:rPr lang="en-US" dirty="0"/>
              <a:t> L</a:t>
            </a:r>
            <a:r>
              <a:rPr lang="en-US" baseline="-25000" dirty="0"/>
              <a:t>5 </a:t>
            </a:r>
            <a:r>
              <a:rPr lang="en-US" baseline="0" dirty="0" err="1"/>
              <a:t>Lagrangian</a:t>
            </a:r>
            <a:r>
              <a:rPr lang="en-US" baseline="0" dirty="0"/>
              <a:t> point, meaning it tails the gas giant</a:t>
            </a:r>
            <a:endParaRPr lang="en-US" dirty="0"/>
          </a:p>
        </p:txBody>
      </p:sp>
      <p:sp>
        <p:nvSpPr>
          <p:cNvPr id="4" name="Slide Number Placeholder 3"/>
          <p:cNvSpPr>
            <a:spLocks noGrp="1"/>
          </p:cNvSpPr>
          <p:nvPr>
            <p:ph type="sldNum" sz="quarter" idx="5"/>
          </p:nvPr>
        </p:nvSpPr>
        <p:spPr/>
        <p:txBody>
          <a:bodyPr/>
          <a:lstStyle/>
          <a:p>
            <a:fld id="{4C02BC79-B5A7-400E-A242-11B47CFD77F8}" type="slidenum">
              <a:rPr lang="en-US" smtClean="0"/>
              <a:t>5</a:t>
            </a:fld>
            <a:endParaRPr lang="en-US"/>
          </a:p>
        </p:txBody>
      </p:sp>
    </p:spTree>
    <p:extLst>
      <p:ext uri="{BB962C8B-B14F-4D97-AF65-F5344CB8AC3E}">
        <p14:creationId xmlns:p14="http://schemas.microsoft.com/office/powerpoint/2010/main" val="42553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02BC79-B5A7-400E-A242-11B47CFD77F8}" type="slidenum">
              <a:rPr lang="en-US" smtClean="0"/>
              <a:t>6</a:t>
            </a:fld>
            <a:endParaRPr lang="en-US"/>
          </a:p>
        </p:txBody>
      </p:sp>
    </p:spTree>
    <p:extLst>
      <p:ext uri="{BB962C8B-B14F-4D97-AF65-F5344CB8AC3E}">
        <p14:creationId xmlns:p14="http://schemas.microsoft.com/office/powerpoint/2010/main" val="281628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object is found by the user, APT does photometry on it. Inner &amp; outer sky radii are used to produce a value for the object’s intensity by subtracting out a “zero value” for the brightness of the sky around the object.</a:t>
            </a:r>
          </a:p>
        </p:txBody>
      </p:sp>
      <p:sp>
        <p:nvSpPr>
          <p:cNvPr id="4" name="Slide Number Placeholder 3"/>
          <p:cNvSpPr>
            <a:spLocks noGrp="1"/>
          </p:cNvSpPr>
          <p:nvPr>
            <p:ph type="sldNum" sz="quarter" idx="5"/>
          </p:nvPr>
        </p:nvSpPr>
        <p:spPr/>
        <p:txBody>
          <a:bodyPr/>
          <a:lstStyle/>
          <a:p>
            <a:fld id="{4C02BC79-B5A7-400E-A242-11B47CFD77F8}" type="slidenum">
              <a:rPr lang="en-US" smtClean="0"/>
              <a:t>7</a:t>
            </a:fld>
            <a:endParaRPr lang="en-US"/>
          </a:p>
        </p:txBody>
      </p:sp>
    </p:spTree>
    <p:extLst>
      <p:ext uri="{BB962C8B-B14F-4D97-AF65-F5344CB8AC3E}">
        <p14:creationId xmlns:p14="http://schemas.microsoft.com/office/powerpoint/2010/main" val="117319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m1 is the magnitude of the object that we desire, m2 is the magnitude of the star, and the respective subscripts indicate what flux, or “source intensity,” is from which object. Star frames and object frames were paired up via similarities in airmass, which is how much atmosphere is affecting how the object looks.</a:t>
            </a:r>
          </a:p>
        </p:txBody>
      </p:sp>
      <p:sp>
        <p:nvSpPr>
          <p:cNvPr id="4" name="Slide Number Placeholder 3"/>
          <p:cNvSpPr>
            <a:spLocks noGrp="1"/>
          </p:cNvSpPr>
          <p:nvPr>
            <p:ph type="sldNum" sz="quarter" idx="5"/>
          </p:nvPr>
        </p:nvSpPr>
        <p:spPr/>
        <p:txBody>
          <a:bodyPr/>
          <a:lstStyle/>
          <a:p>
            <a:fld id="{4C02BC79-B5A7-400E-A242-11B47CFD77F8}" type="slidenum">
              <a:rPr lang="en-US" smtClean="0"/>
              <a:t>9</a:t>
            </a:fld>
            <a:endParaRPr lang="en-US"/>
          </a:p>
        </p:txBody>
      </p:sp>
    </p:spTree>
    <p:extLst>
      <p:ext uri="{BB962C8B-B14F-4D97-AF65-F5344CB8AC3E}">
        <p14:creationId xmlns:p14="http://schemas.microsoft.com/office/powerpoint/2010/main" val="183416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02BC79-B5A7-400E-A242-11B47CFD77F8}" type="slidenum">
              <a:rPr lang="en-US" smtClean="0"/>
              <a:t>12</a:t>
            </a:fld>
            <a:endParaRPr lang="en-US"/>
          </a:p>
        </p:txBody>
      </p:sp>
    </p:spTree>
    <p:extLst>
      <p:ext uri="{BB962C8B-B14F-4D97-AF65-F5344CB8AC3E}">
        <p14:creationId xmlns:p14="http://schemas.microsoft.com/office/powerpoint/2010/main" val="359931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E5AD2-1957-4ADF-BC6A-2721F33AA24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97E8-1291-488C-A48F-77360AC3FCF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6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E5AD2-1957-4ADF-BC6A-2721F33AA24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154859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E5AD2-1957-4ADF-BC6A-2721F33AA24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83803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E5AD2-1957-4ADF-BC6A-2721F33AA24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118964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E5AD2-1957-4ADF-BC6A-2721F33AA24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E97E8-1291-488C-A48F-77360AC3FCF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5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CE5AD2-1957-4ADF-BC6A-2721F33AA242}"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187868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E5AD2-1957-4ADF-BC6A-2721F33AA242}" type="datetimeFigureOut">
              <a:rPr lang="en-US" smtClean="0"/>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80680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CE5AD2-1957-4ADF-BC6A-2721F33AA242}" type="datetimeFigureOut">
              <a:rPr lang="en-US" smtClean="0"/>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82736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CE5AD2-1957-4ADF-BC6A-2721F33AA242}" type="datetimeFigureOut">
              <a:rPr lang="en-US" smtClean="0"/>
              <a:t>4/9/2022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3431064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CE5AD2-1957-4ADF-BC6A-2721F33AA242}" type="datetimeFigureOut">
              <a:rPr lang="en-US" smtClean="0"/>
              <a:t>4/9/2022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6E97E8-1291-488C-A48F-77360AC3FCF7}" type="slidenum">
              <a:rPr lang="en-US" smtClean="0"/>
              <a:t>‹#›</a:t>
            </a:fld>
            <a:endParaRPr lang="en-US"/>
          </a:p>
        </p:txBody>
      </p:sp>
    </p:spTree>
    <p:extLst>
      <p:ext uri="{BB962C8B-B14F-4D97-AF65-F5344CB8AC3E}">
        <p14:creationId xmlns:p14="http://schemas.microsoft.com/office/powerpoint/2010/main" val="234838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E5AD2-1957-4ADF-BC6A-2721F33AA242}"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E97E8-1291-488C-A48F-77360AC3FCF7}" type="slidenum">
              <a:rPr lang="en-US" smtClean="0"/>
              <a:t>‹#›</a:t>
            </a:fld>
            <a:endParaRPr lang="en-US"/>
          </a:p>
        </p:txBody>
      </p:sp>
    </p:spTree>
    <p:extLst>
      <p:ext uri="{BB962C8B-B14F-4D97-AF65-F5344CB8AC3E}">
        <p14:creationId xmlns:p14="http://schemas.microsoft.com/office/powerpoint/2010/main" val="21175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CE5AD2-1957-4ADF-BC6A-2721F33AA242}" type="datetimeFigureOut">
              <a:rPr lang="en-US" smtClean="0"/>
              <a:t>4/9/2022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6E97E8-1291-488C-A48F-77360AC3FCF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3986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C8D1-BC37-46B0-8AA3-B08110E9C3F0}"/>
              </a:ext>
            </a:extLst>
          </p:cNvPr>
          <p:cNvSpPr>
            <a:spLocks noGrp="1"/>
          </p:cNvSpPr>
          <p:nvPr>
            <p:ph type="ctrTitle"/>
          </p:nvPr>
        </p:nvSpPr>
        <p:spPr>
          <a:xfrm>
            <a:off x="1119051" y="1135426"/>
            <a:ext cx="9953897" cy="3221037"/>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Assessing spectral variability on asteroid surfaces</a:t>
            </a:r>
          </a:p>
        </p:txBody>
      </p:sp>
      <p:sp>
        <p:nvSpPr>
          <p:cNvPr id="3" name="TextBox 2">
            <a:extLst>
              <a:ext uri="{FF2B5EF4-FFF2-40B4-BE49-F238E27FC236}">
                <a16:creationId xmlns:a16="http://schemas.microsoft.com/office/drawing/2014/main" id="{87775C54-F966-4F5B-9EAF-BE81F05BF32C}"/>
              </a:ext>
            </a:extLst>
          </p:cNvPr>
          <p:cNvSpPr txBox="1"/>
          <p:nvPr/>
        </p:nvSpPr>
        <p:spPr>
          <a:xfrm>
            <a:off x="1523999" y="4927600"/>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Presentation by Mary Bolling</a:t>
            </a:r>
          </a:p>
          <a:p>
            <a:pPr algn="ctr"/>
            <a:r>
              <a:rPr lang="en-US" dirty="0">
                <a:latin typeface="Times New Roman" panose="02020603050405020304" pitchFamily="18" charset="0"/>
                <a:cs typeface="Times New Roman" panose="02020603050405020304" pitchFamily="18" charset="0"/>
              </a:rPr>
              <a:t>Head researchers: Lauren McGraw, Josh Emery</a:t>
            </a:r>
          </a:p>
        </p:txBody>
      </p:sp>
    </p:spTree>
    <p:extLst>
      <p:ext uri="{BB962C8B-B14F-4D97-AF65-F5344CB8AC3E}">
        <p14:creationId xmlns:p14="http://schemas.microsoft.com/office/powerpoint/2010/main" val="177788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8281-CAFA-4AAB-BF76-EE82BF3F30D2}"/>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Results: Eros</a:t>
            </a:r>
          </a:p>
        </p:txBody>
      </p:sp>
      <p:sp>
        <p:nvSpPr>
          <p:cNvPr id="3" name="TextBox 2">
            <a:extLst>
              <a:ext uri="{FF2B5EF4-FFF2-40B4-BE49-F238E27FC236}">
                <a16:creationId xmlns:a16="http://schemas.microsoft.com/office/drawing/2014/main" id="{B586F324-EED2-43E3-A392-B1F3639400B2}"/>
              </a:ext>
            </a:extLst>
          </p:cNvPr>
          <p:cNvSpPr txBox="1"/>
          <p:nvPr/>
        </p:nvSpPr>
        <p:spPr>
          <a:xfrm>
            <a:off x="1097280" y="1924050"/>
            <a:ext cx="100584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Partial mapping of Eros was achieved. Longitude ranges from 22° E to 112° E, latitude was constant at 84° S.</a:t>
            </a:r>
          </a:p>
        </p:txBody>
      </p:sp>
      <p:pic>
        <p:nvPicPr>
          <p:cNvPr id="9" name="Picture 8">
            <a:extLst>
              <a:ext uri="{FF2B5EF4-FFF2-40B4-BE49-F238E27FC236}">
                <a16:creationId xmlns:a16="http://schemas.microsoft.com/office/drawing/2014/main" id="{B7C4B5DA-06D9-4196-8931-D1F82EBE3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165" y="2941737"/>
            <a:ext cx="5707669" cy="3666047"/>
          </a:xfrm>
          <a:prstGeom prst="rect">
            <a:avLst/>
          </a:prstGeom>
        </p:spPr>
      </p:pic>
    </p:spTree>
    <p:extLst>
      <p:ext uri="{BB962C8B-B14F-4D97-AF65-F5344CB8AC3E}">
        <p14:creationId xmlns:p14="http://schemas.microsoft.com/office/powerpoint/2010/main" val="22479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83B279-1555-4F86-812F-CC55FEA99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49" y="251744"/>
            <a:ext cx="4221439" cy="2934369"/>
          </a:xfrm>
          <a:prstGeom prst="rect">
            <a:avLst/>
          </a:prstGeom>
        </p:spPr>
      </p:pic>
      <p:pic>
        <p:nvPicPr>
          <p:cNvPr id="5" name="Picture 4">
            <a:extLst>
              <a:ext uri="{FF2B5EF4-FFF2-40B4-BE49-F238E27FC236}">
                <a16:creationId xmlns:a16="http://schemas.microsoft.com/office/drawing/2014/main" id="{7EA715F6-B6F1-42DB-A453-198EB9E8A8D2}"/>
              </a:ext>
            </a:extLst>
          </p:cNvPr>
          <p:cNvPicPr>
            <a:picLocks noChangeAspect="1"/>
          </p:cNvPicPr>
          <p:nvPr/>
        </p:nvPicPr>
        <p:blipFill rotWithShape="1">
          <a:blip r:embed="rId3">
            <a:extLst>
              <a:ext uri="{28A0092B-C50C-407E-A947-70E740481C1C}">
                <a14:useLocalDpi xmlns:a14="http://schemas.microsoft.com/office/drawing/2010/main" val="0"/>
              </a:ext>
            </a:extLst>
          </a:blip>
          <a:srcRect l="2120" t="5276" r="3015" b="1652"/>
          <a:stretch/>
        </p:blipFill>
        <p:spPr>
          <a:xfrm>
            <a:off x="6612214" y="251744"/>
            <a:ext cx="4638676" cy="2937642"/>
          </a:xfrm>
          <a:prstGeom prst="rect">
            <a:avLst/>
          </a:prstGeom>
        </p:spPr>
      </p:pic>
      <p:pic>
        <p:nvPicPr>
          <p:cNvPr id="13" name="Picture 12">
            <a:extLst>
              <a:ext uri="{FF2B5EF4-FFF2-40B4-BE49-F238E27FC236}">
                <a16:creationId xmlns:a16="http://schemas.microsoft.com/office/drawing/2014/main" id="{0C466BED-9EF4-4885-9E52-50ED90529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349" y="3429000"/>
            <a:ext cx="4221438" cy="3166079"/>
          </a:xfrm>
          <a:prstGeom prst="rect">
            <a:avLst/>
          </a:prstGeom>
        </p:spPr>
      </p:pic>
      <p:pic>
        <p:nvPicPr>
          <p:cNvPr id="16" name="Picture 15">
            <a:extLst>
              <a:ext uri="{FF2B5EF4-FFF2-40B4-BE49-F238E27FC236}">
                <a16:creationId xmlns:a16="http://schemas.microsoft.com/office/drawing/2014/main" id="{E4C89024-7E66-4277-836B-649EE701E921}"/>
              </a:ext>
            </a:extLst>
          </p:cNvPr>
          <p:cNvPicPr>
            <a:picLocks noChangeAspect="1"/>
          </p:cNvPicPr>
          <p:nvPr/>
        </p:nvPicPr>
        <p:blipFill rotWithShape="1">
          <a:blip r:embed="rId5">
            <a:extLst>
              <a:ext uri="{28A0092B-C50C-407E-A947-70E740481C1C}">
                <a14:useLocalDpi xmlns:a14="http://schemas.microsoft.com/office/drawing/2010/main" val="0"/>
              </a:ext>
            </a:extLst>
          </a:blip>
          <a:srcRect l="27789" t="16125" r="5500" b="3870"/>
          <a:stretch/>
        </p:blipFill>
        <p:spPr>
          <a:xfrm>
            <a:off x="6333022" y="3293327"/>
            <a:ext cx="5262078" cy="3312929"/>
          </a:xfrm>
          <a:prstGeom prst="rect">
            <a:avLst/>
          </a:prstGeom>
        </p:spPr>
      </p:pic>
    </p:spTree>
    <p:extLst>
      <p:ext uri="{BB962C8B-B14F-4D97-AF65-F5344CB8AC3E}">
        <p14:creationId xmlns:p14="http://schemas.microsoft.com/office/powerpoint/2010/main" val="30454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AFED-3832-4195-A82A-87AC051C97B0}"/>
              </a:ext>
            </a:extLst>
          </p:cNvPr>
          <p:cNvSpPr>
            <a:spLocks noGrp="1"/>
          </p:cNvSpPr>
          <p:nvPr>
            <p:ph type="title"/>
          </p:nvPr>
        </p:nvSpPr>
        <p:spPr>
          <a:xfrm>
            <a:off x="1097280" y="286603"/>
            <a:ext cx="10058400" cy="916555"/>
          </a:xfrm>
        </p:spPr>
        <p:txBody>
          <a:bodyPr/>
          <a:lstStyle/>
          <a:p>
            <a:r>
              <a:rPr lang="en-US" dirty="0">
                <a:solidFill>
                  <a:schemeClr val="tx1"/>
                </a:solidFill>
                <a:latin typeface="Times New Roman" panose="02020603050405020304" pitchFamily="18" charset="0"/>
                <a:cs typeface="Times New Roman" panose="02020603050405020304" pitchFamily="18" charset="0"/>
              </a:rPr>
              <a:t>Results: </a:t>
            </a:r>
            <a:r>
              <a:rPr lang="en-US" dirty="0" err="1">
                <a:solidFill>
                  <a:schemeClr val="tx1"/>
                </a:solidFill>
                <a:latin typeface="Times New Roman" panose="02020603050405020304" pitchFamily="18" charset="0"/>
                <a:cs typeface="Times New Roman" panose="02020603050405020304" pitchFamily="18" charset="0"/>
              </a:rPr>
              <a:t>Ennomos</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E51D2474-AE3B-4FEA-BBCF-CFB660559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8" y="3795486"/>
            <a:ext cx="3475970" cy="2432057"/>
          </a:xfrm>
          <a:prstGeom prst="rect">
            <a:avLst/>
          </a:prstGeom>
        </p:spPr>
      </p:pic>
      <p:pic>
        <p:nvPicPr>
          <p:cNvPr id="17" name="Picture 16">
            <a:extLst>
              <a:ext uri="{FF2B5EF4-FFF2-40B4-BE49-F238E27FC236}">
                <a16:creationId xmlns:a16="http://schemas.microsoft.com/office/drawing/2014/main" id="{79B6FFD7-D967-42FB-A3DE-8D89C1D8D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123" y="1203157"/>
            <a:ext cx="3330706" cy="2432057"/>
          </a:xfrm>
          <a:prstGeom prst="rect">
            <a:avLst/>
          </a:prstGeom>
        </p:spPr>
      </p:pic>
      <p:pic>
        <p:nvPicPr>
          <p:cNvPr id="19" name="Picture 18">
            <a:extLst>
              <a:ext uri="{FF2B5EF4-FFF2-40B4-BE49-F238E27FC236}">
                <a16:creationId xmlns:a16="http://schemas.microsoft.com/office/drawing/2014/main" id="{32DDE8CE-6ECF-4D52-B96D-9F46CF714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8" y="1203156"/>
            <a:ext cx="3456440" cy="2432058"/>
          </a:xfrm>
          <a:prstGeom prst="rect">
            <a:avLst/>
          </a:prstGeom>
        </p:spPr>
      </p:pic>
      <p:pic>
        <p:nvPicPr>
          <p:cNvPr id="20" name="Picture 19">
            <a:extLst>
              <a:ext uri="{FF2B5EF4-FFF2-40B4-BE49-F238E27FC236}">
                <a16:creationId xmlns:a16="http://schemas.microsoft.com/office/drawing/2014/main" id="{4DAEC1B0-817C-4B67-8848-7ADB0615B5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653" y="3795486"/>
            <a:ext cx="3311176" cy="2432057"/>
          </a:xfrm>
          <a:prstGeom prst="rect">
            <a:avLst/>
          </a:prstGeom>
        </p:spPr>
      </p:pic>
      <p:sp>
        <p:nvSpPr>
          <p:cNvPr id="35" name="Rectangle 34">
            <a:extLst>
              <a:ext uri="{FF2B5EF4-FFF2-40B4-BE49-F238E27FC236}">
                <a16:creationId xmlns:a16="http://schemas.microsoft.com/office/drawing/2014/main" id="{6DA59D5D-B22A-4EB9-B90E-383E51080506}"/>
              </a:ext>
            </a:extLst>
          </p:cNvPr>
          <p:cNvSpPr/>
          <p:nvPr/>
        </p:nvSpPr>
        <p:spPr>
          <a:xfrm>
            <a:off x="2635250" y="3878621"/>
            <a:ext cx="1602588" cy="2177404"/>
          </a:xfrm>
          <a:prstGeom prst="rect">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6" name="Picture 35">
            <a:extLst>
              <a:ext uri="{FF2B5EF4-FFF2-40B4-BE49-F238E27FC236}">
                <a16:creationId xmlns:a16="http://schemas.microsoft.com/office/drawing/2014/main" id="{3AF4814E-DBE8-498A-A0EC-92E035248525}"/>
              </a:ext>
            </a:extLst>
          </p:cNvPr>
          <p:cNvPicPr>
            <a:picLocks noChangeAspect="1"/>
          </p:cNvPicPr>
          <p:nvPr/>
        </p:nvPicPr>
        <p:blipFill rotWithShape="1">
          <a:blip r:embed="rId7">
            <a:extLst>
              <a:ext uri="{28A0092B-C50C-407E-A947-70E740481C1C}">
                <a14:useLocalDpi xmlns:a14="http://schemas.microsoft.com/office/drawing/2010/main" val="0"/>
              </a:ext>
            </a:extLst>
          </a:blip>
          <a:srcRect l="68" t="13977"/>
          <a:stretch/>
        </p:blipFill>
        <p:spPr>
          <a:xfrm rot="3741228">
            <a:off x="8512460" y="1172007"/>
            <a:ext cx="2909200" cy="2192194"/>
          </a:xfrm>
          <a:prstGeom prst="rect">
            <a:avLst/>
          </a:prstGeom>
        </p:spPr>
      </p:pic>
      <p:pic>
        <p:nvPicPr>
          <p:cNvPr id="37" name="Picture 36">
            <a:extLst>
              <a:ext uri="{FF2B5EF4-FFF2-40B4-BE49-F238E27FC236}">
                <a16:creationId xmlns:a16="http://schemas.microsoft.com/office/drawing/2014/main" id="{7CC716A2-6C31-4441-A24C-23FABB7081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4006231">
            <a:off x="9459012" y="4207013"/>
            <a:ext cx="2127751" cy="1609002"/>
          </a:xfrm>
          <a:prstGeom prst="rect">
            <a:avLst/>
          </a:prstGeom>
        </p:spPr>
      </p:pic>
    </p:spTree>
    <p:extLst>
      <p:ext uri="{BB962C8B-B14F-4D97-AF65-F5344CB8AC3E}">
        <p14:creationId xmlns:p14="http://schemas.microsoft.com/office/powerpoint/2010/main" val="960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466DE1-62E5-4B92-AA09-A473E9C35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371" y="867476"/>
            <a:ext cx="4988293" cy="4988293"/>
          </a:xfrm>
          <a:prstGeom prst="rect">
            <a:avLst/>
          </a:prstGeom>
        </p:spPr>
      </p:pic>
      <p:pic>
        <p:nvPicPr>
          <p:cNvPr id="4" name="Picture 3">
            <a:extLst>
              <a:ext uri="{FF2B5EF4-FFF2-40B4-BE49-F238E27FC236}">
                <a16:creationId xmlns:a16="http://schemas.microsoft.com/office/drawing/2014/main" id="{AFD2B859-4E22-484C-B00F-D1596C78C35B}"/>
              </a:ext>
            </a:extLst>
          </p:cNvPr>
          <p:cNvPicPr>
            <a:picLocks noChangeAspect="1"/>
          </p:cNvPicPr>
          <p:nvPr/>
        </p:nvPicPr>
        <p:blipFill rotWithShape="1">
          <a:blip r:embed="rId3">
            <a:extLst>
              <a:ext uri="{28A0092B-C50C-407E-A947-70E740481C1C}">
                <a14:useLocalDpi xmlns:a14="http://schemas.microsoft.com/office/drawing/2010/main" val="0"/>
              </a:ext>
            </a:extLst>
          </a:blip>
          <a:srcRect l="68" t="13977"/>
          <a:stretch/>
        </p:blipFill>
        <p:spPr>
          <a:xfrm rot="3741228">
            <a:off x="242272" y="1259886"/>
            <a:ext cx="3684259" cy="2776231"/>
          </a:xfrm>
          <a:prstGeom prst="rect">
            <a:avLst/>
          </a:prstGeom>
        </p:spPr>
      </p:pic>
      <p:pic>
        <p:nvPicPr>
          <p:cNvPr id="5" name="Picture 4">
            <a:extLst>
              <a:ext uri="{FF2B5EF4-FFF2-40B4-BE49-F238E27FC236}">
                <a16:creationId xmlns:a16="http://schemas.microsoft.com/office/drawing/2014/main" id="{E8192807-B134-4596-BEBF-8EAF6EFD0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84528">
            <a:off x="8764122" y="3164160"/>
            <a:ext cx="3108794" cy="2350865"/>
          </a:xfrm>
          <a:prstGeom prst="rect">
            <a:avLst/>
          </a:prstGeom>
        </p:spPr>
      </p:pic>
    </p:spTree>
    <p:extLst>
      <p:ext uri="{BB962C8B-B14F-4D97-AF65-F5344CB8AC3E}">
        <p14:creationId xmlns:p14="http://schemas.microsoft.com/office/powerpoint/2010/main" val="388480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F662-5905-4EB8-A0A0-5F994424318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TextBox 2">
            <a:extLst>
              <a:ext uri="{FF2B5EF4-FFF2-40B4-BE49-F238E27FC236}">
                <a16:creationId xmlns:a16="http://schemas.microsoft.com/office/drawing/2014/main" id="{601EA39A-B715-4A14-869B-8D29EBE4D296}"/>
              </a:ext>
            </a:extLst>
          </p:cNvPr>
          <p:cNvSpPr txBox="1"/>
          <p:nvPr/>
        </p:nvSpPr>
        <p:spPr>
          <a:xfrm>
            <a:off x="1097280" y="1864426"/>
            <a:ext cx="1005840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surface of Eros contains volatiles, as predicted. Distribution over surface area is still unknown, but more data exists and can be worked 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a:t>
            </a:r>
            <a:r>
              <a:rPr lang="en-US" sz="2400" dirty="0" err="1">
                <a:latin typeface="Times New Roman" panose="02020603050405020304" pitchFamily="18" charset="0"/>
                <a:cs typeface="Times New Roman" panose="02020603050405020304" pitchFamily="18" charset="0"/>
              </a:rPr>
              <a:t>Ennomos</a:t>
            </a:r>
            <a:r>
              <a:rPr lang="en-US" sz="2400" dirty="0">
                <a:latin typeface="Times New Roman" panose="02020603050405020304" pitchFamily="18" charset="0"/>
                <a:cs typeface="Times New Roman" panose="02020603050405020304" pitchFamily="18" charset="0"/>
              </a:rPr>
              <a:t> was observed, its bluer spectra came from the largest surface area of the asteroid and its redder spectra came from its smaller side.</a:t>
            </a:r>
          </a:p>
        </p:txBody>
      </p:sp>
    </p:spTree>
    <p:extLst>
      <p:ext uri="{BB962C8B-B14F-4D97-AF65-F5344CB8AC3E}">
        <p14:creationId xmlns:p14="http://schemas.microsoft.com/office/powerpoint/2010/main" val="168561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4885CD-E678-41F1-8BC8-61AC66B599EB}"/>
              </a:ext>
            </a:extLst>
          </p:cNvPr>
          <p:cNvPicPr>
            <a:picLocks noChangeAspect="1"/>
          </p:cNvPicPr>
          <p:nvPr/>
        </p:nvPicPr>
        <p:blipFill rotWithShape="1">
          <a:blip r:embed="rId2">
            <a:extLst>
              <a:ext uri="{28A0092B-C50C-407E-A947-70E740481C1C}">
                <a14:useLocalDpi xmlns:a14="http://schemas.microsoft.com/office/drawing/2010/main" val="0"/>
              </a:ext>
            </a:extLst>
          </a:blip>
          <a:srcRect l="11464" t="7894" r="48343" b="67275"/>
          <a:stretch/>
        </p:blipFill>
        <p:spPr>
          <a:xfrm>
            <a:off x="1881718" y="728134"/>
            <a:ext cx="8022165" cy="3717070"/>
          </a:xfrm>
          <a:prstGeom prst="rect">
            <a:avLst/>
          </a:prstGeom>
        </p:spPr>
      </p:pic>
      <p:sp>
        <p:nvSpPr>
          <p:cNvPr id="4" name="TextBox 3">
            <a:extLst>
              <a:ext uri="{FF2B5EF4-FFF2-40B4-BE49-F238E27FC236}">
                <a16:creationId xmlns:a16="http://schemas.microsoft.com/office/drawing/2014/main" id="{DC8BD2CA-B5EF-41D2-B6F8-6CD4E2EC7F50}"/>
              </a:ext>
            </a:extLst>
          </p:cNvPr>
          <p:cNvSpPr txBox="1"/>
          <p:nvPr/>
        </p:nvSpPr>
        <p:spPr>
          <a:xfrm>
            <a:off x="1881718" y="4445204"/>
            <a:ext cx="8022165" cy="523220"/>
          </a:xfrm>
          <a:prstGeom prst="rect">
            <a:avLst/>
          </a:prstGeom>
          <a:noFill/>
        </p:spPr>
        <p:txBody>
          <a:bodyPr wrap="square">
            <a:spAutoFit/>
          </a:bodyPr>
          <a:lstStyle/>
          <a:p>
            <a:pPr algn="ctr" rtl="0">
              <a:spcBef>
                <a:spcPts val="0"/>
              </a:spcBef>
              <a:spcAft>
                <a:spcPts val="0"/>
              </a:spcAft>
            </a:pPr>
            <a:r>
              <a:rPr lang="en-US" sz="2800">
                <a:latin typeface="Times New Roman" panose="02020603050405020304" pitchFamily="18" charset="0"/>
                <a:cs typeface="Times New Roman" panose="02020603050405020304" pitchFamily="18" charset="0"/>
              </a:rPr>
              <a:t>https://tlw389.wixsite.com/nau-emerge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32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4C91-2F99-40B7-AE6E-E9A49A9BE782}"/>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Objective</a:t>
            </a:r>
            <a:endParaRPr lang="en-US" dirty="0"/>
          </a:p>
        </p:txBody>
      </p:sp>
      <p:sp>
        <p:nvSpPr>
          <p:cNvPr id="3" name="Content Placeholder 2">
            <a:extLst>
              <a:ext uri="{FF2B5EF4-FFF2-40B4-BE49-F238E27FC236}">
                <a16:creationId xmlns:a16="http://schemas.microsoft.com/office/drawing/2014/main" id="{03718671-B8DD-4581-BCE4-2CC73484D848}"/>
              </a:ext>
            </a:extLst>
          </p:cNvPr>
          <p:cNvSpPr>
            <a:spLocks noGrp="1"/>
          </p:cNvSpPr>
          <p:nvPr>
            <p:ph idx="1"/>
          </p:nvPr>
        </p:nvSpPr>
        <p:spPr>
          <a:xfrm>
            <a:off x="1097280" y="1845734"/>
            <a:ext cx="10058400" cy="1450757"/>
          </a:xfrm>
        </p:spPr>
        <p:txBody>
          <a:bodyPr/>
          <a:lstStyle/>
          <a:p>
            <a:r>
              <a:rPr lang="en-US" sz="2400" dirty="0">
                <a:solidFill>
                  <a:schemeClr val="tx1"/>
                </a:solidFill>
                <a:latin typeface="Times New Roman" panose="02020603050405020304" pitchFamily="18" charset="0"/>
                <a:cs typeface="Times New Roman" panose="02020603050405020304" pitchFamily="18" charset="0"/>
              </a:rPr>
              <a:t>The spectroscopic data of certain airless bodies have been produced without proper mapping to the specific body’s topography. My goal is to use the light curves taken on these objects to map their spectral signatures to different physical features on their topography.</a:t>
            </a:r>
          </a:p>
        </p:txBody>
      </p:sp>
      <p:pic>
        <p:nvPicPr>
          <p:cNvPr id="5" name="Picture 4">
            <a:extLst>
              <a:ext uri="{FF2B5EF4-FFF2-40B4-BE49-F238E27FC236}">
                <a16:creationId xmlns:a16="http://schemas.microsoft.com/office/drawing/2014/main" id="{F5E37CDC-6AFB-4B1C-B0E6-4216A50AF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0" y="3076646"/>
            <a:ext cx="4054474" cy="2953689"/>
          </a:xfrm>
          <a:prstGeom prst="rect">
            <a:avLst/>
          </a:prstGeom>
        </p:spPr>
      </p:pic>
      <p:pic>
        <p:nvPicPr>
          <p:cNvPr id="6" name="Picture 5">
            <a:extLst>
              <a:ext uri="{FF2B5EF4-FFF2-40B4-BE49-F238E27FC236}">
                <a16:creationId xmlns:a16="http://schemas.microsoft.com/office/drawing/2014/main" id="{7D8B603F-70C5-4341-9014-3606A35EC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483" y="3296491"/>
            <a:ext cx="3993718" cy="2776078"/>
          </a:xfrm>
          <a:prstGeom prst="rect">
            <a:avLst/>
          </a:prstGeom>
        </p:spPr>
      </p:pic>
    </p:spTree>
    <p:extLst>
      <p:ext uri="{BB962C8B-B14F-4D97-AF65-F5344CB8AC3E}">
        <p14:creationId xmlns:p14="http://schemas.microsoft.com/office/powerpoint/2010/main" val="203257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8959-672D-42E3-96C4-9F70FAFA6085}"/>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What a light curve is</a:t>
            </a:r>
          </a:p>
        </p:txBody>
      </p:sp>
      <p:sp>
        <p:nvSpPr>
          <p:cNvPr id="3" name="TextBox 2">
            <a:extLst>
              <a:ext uri="{FF2B5EF4-FFF2-40B4-BE49-F238E27FC236}">
                <a16:creationId xmlns:a16="http://schemas.microsoft.com/office/drawing/2014/main" id="{AB97D590-718C-453E-923C-E17BD6B4D8CC}"/>
              </a:ext>
            </a:extLst>
          </p:cNvPr>
          <p:cNvSpPr txBox="1"/>
          <p:nvPr/>
        </p:nvSpPr>
        <p:spPr>
          <a:xfrm>
            <a:off x="1097280" y="1938866"/>
            <a:ext cx="5444197"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Measures the brightness of an object over time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indicative of an object’s shape than its chemical makeup</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Can be used to determine what part of the asteroid </a:t>
            </a:r>
            <a:r>
              <a:rPr lang="en-US" sz="2400">
                <a:latin typeface="Times New Roman" panose="02020603050405020304" pitchFamily="18" charset="0"/>
                <a:cs typeface="Times New Roman" panose="02020603050405020304" pitchFamily="18" charset="0"/>
              </a:rPr>
              <a:t>was observed</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Emma_slow">
            <a:hlinkClick r:id="" action="ppaction://media"/>
            <a:extLst>
              <a:ext uri="{FF2B5EF4-FFF2-40B4-BE49-F238E27FC236}">
                <a16:creationId xmlns:a16="http://schemas.microsoft.com/office/drawing/2014/main" id="{658DEDA8-9B1D-45FB-9C48-00A49C2B65F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9649" t="-747" r="19518" b="-7189"/>
          <a:stretch/>
        </p:blipFill>
        <p:spPr>
          <a:xfrm>
            <a:off x="6541477" y="574523"/>
            <a:ext cx="5474133" cy="5463420"/>
          </a:xfrm>
          <a:prstGeom prst="rect">
            <a:avLst/>
          </a:prstGeom>
        </p:spPr>
      </p:pic>
    </p:spTree>
    <p:extLst>
      <p:ext uri="{BB962C8B-B14F-4D97-AF65-F5344CB8AC3E}">
        <p14:creationId xmlns:p14="http://schemas.microsoft.com/office/powerpoint/2010/main" val="22818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5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3488-C760-4804-988E-69A9DC0A9037}"/>
              </a:ext>
            </a:extLst>
          </p:cNvPr>
          <p:cNvSpPr>
            <a:spLocks noGrp="1"/>
          </p:cNvSpPr>
          <p:nvPr>
            <p:ph type="title"/>
          </p:nvPr>
        </p:nvSpPr>
        <p:spPr/>
        <p:txBody>
          <a:bodyPr/>
          <a:lstStyle/>
          <a:p>
            <a:r>
              <a:rPr lang="en-US" dirty="0" err="1">
                <a:solidFill>
                  <a:schemeClr val="tx1"/>
                </a:solidFill>
                <a:latin typeface="Times New Roman" panose="02020603050405020304" pitchFamily="18" charset="0"/>
                <a:cs typeface="Times New Roman" panose="02020603050405020304" pitchFamily="18" charset="0"/>
              </a:rPr>
              <a:t>SpeX</a:t>
            </a:r>
            <a:r>
              <a:rPr lang="en-US" dirty="0">
                <a:solidFill>
                  <a:schemeClr val="tx1"/>
                </a:solidFill>
                <a:latin typeface="Times New Roman" panose="02020603050405020304" pitchFamily="18" charset="0"/>
                <a:cs typeface="Times New Roman" panose="02020603050405020304" pitchFamily="18" charset="0"/>
              </a:rPr>
              <a:t> &amp; </a:t>
            </a:r>
            <a:r>
              <a:rPr lang="en-US" dirty="0" err="1">
                <a:solidFill>
                  <a:schemeClr val="tx1"/>
                </a:solidFill>
                <a:latin typeface="Times New Roman" panose="02020603050405020304" pitchFamily="18" charset="0"/>
                <a:cs typeface="Times New Roman" panose="02020603050405020304" pitchFamily="18" charset="0"/>
              </a:rPr>
              <a:t>MORIS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264B17-27B5-4C7D-8E4F-BF3A0C701741}"/>
              </a:ext>
            </a:extLst>
          </p:cNvPr>
          <p:cNvSpPr>
            <a:spLocks noGrp="1"/>
          </p:cNvSpPr>
          <p:nvPr>
            <p:ph idx="1"/>
          </p:nvPr>
        </p:nvSpPr>
        <p:spPr>
          <a:xfrm>
            <a:off x="1097279" y="1845733"/>
            <a:ext cx="4998721" cy="4259791"/>
          </a:xfrm>
        </p:spPr>
        <p:txBody>
          <a:bodyPr numCol="1">
            <a:normAutofit/>
          </a:bodyPr>
          <a:lstStyle/>
          <a:p>
            <a:r>
              <a:rPr lang="en-US" b="1" u="sng" dirty="0" err="1">
                <a:solidFill>
                  <a:schemeClr val="tx1"/>
                </a:solidFill>
                <a:latin typeface="Times New Roman" panose="02020603050405020304" pitchFamily="18" charset="0"/>
                <a:cs typeface="Times New Roman" panose="02020603050405020304" pitchFamily="18" charset="0"/>
              </a:rPr>
              <a:t>SpeX</a:t>
            </a:r>
            <a:endParaRPr lang="en-US" b="1" u="sng"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 spectrograph capable of collecting light in the 0.7-4 </a:t>
            </a:r>
            <a:r>
              <a:rPr lang="el-GR" dirty="0">
                <a:solidFill>
                  <a:schemeClr val="tx1"/>
                </a:solidFill>
                <a:latin typeface="Times New Roman" panose="02020603050405020304" pitchFamily="18" charset="0"/>
                <a:cs typeface="Times New Roman" panose="02020603050405020304" pitchFamily="18" charset="0"/>
              </a:rPr>
              <a:t>μ</a:t>
            </a:r>
            <a:r>
              <a:rPr lang="en-US" dirty="0">
                <a:solidFill>
                  <a:schemeClr val="tx1"/>
                </a:solidFill>
                <a:latin typeface="Times New Roman" panose="02020603050405020304" pitchFamily="18" charset="0"/>
                <a:cs typeface="Times New Roman" panose="02020603050405020304" pitchFamily="18" charset="0"/>
              </a:rPr>
              <a:t>m range (NIR)</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0.7-2.5 </a:t>
            </a:r>
            <a:r>
              <a:rPr lang="el-GR" dirty="0">
                <a:solidFill>
                  <a:schemeClr val="tx1"/>
                </a:solidFill>
                <a:latin typeface="Times New Roman" panose="02020603050405020304" pitchFamily="18" charset="0"/>
                <a:cs typeface="Times New Roman" panose="02020603050405020304" pitchFamily="18" charset="0"/>
              </a:rPr>
              <a:t>μ</a:t>
            </a:r>
            <a:r>
              <a:rPr lang="en-US" dirty="0">
                <a:solidFill>
                  <a:schemeClr val="tx1"/>
                </a:solidFill>
                <a:latin typeface="Times New Roman" panose="02020603050405020304" pitchFamily="18" charset="0"/>
                <a:cs typeface="Times New Roman" panose="02020603050405020304" pitchFamily="18" charset="0"/>
              </a:rPr>
              <a:t>m for </a:t>
            </a:r>
            <a:r>
              <a:rPr lang="en-US" dirty="0" err="1">
                <a:solidFill>
                  <a:schemeClr val="tx1"/>
                </a:solidFill>
                <a:latin typeface="Times New Roman" panose="02020603050405020304" pitchFamily="18" charset="0"/>
                <a:cs typeface="Times New Roman" panose="02020603050405020304" pitchFamily="18" charset="0"/>
              </a:rPr>
              <a:t>Ennomos</a:t>
            </a:r>
            <a:r>
              <a:rPr lang="en-US" dirty="0">
                <a:solidFill>
                  <a:schemeClr val="tx1"/>
                </a:solidFill>
                <a:latin typeface="Times New Roman" panose="02020603050405020304" pitchFamily="18" charset="0"/>
                <a:cs typeface="Times New Roman" panose="02020603050405020304" pitchFamily="18" charset="0"/>
              </a:rPr>
              <a:t>, 2-4 </a:t>
            </a:r>
            <a:r>
              <a:rPr lang="el-GR" dirty="0">
                <a:solidFill>
                  <a:schemeClr val="tx1"/>
                </a:solidFill>
                <a:latin typeface="Times New Roman" panose="02020603050405020304" pitchFamily="18" charset="0"/>
                <a:cs typeface="Times New Roman" panose="02020603050405020304" pitchFamily="18" charset="0"/>
              </a:rPr>
              <a:t>μ</a:t>
            </a:r>
            <a:r>
              <a:rPr lang="en-US" dirty="0">
                <a:solidFill>
                  <a:schemeClr val="tx1"/>
                </a:solidFill>
                <a:latin typeface="Times New Roman" panose="02020603050405020304" pitchFamily="18" charset="0"/>
                <a:cs typeface="Times New Roman" panose="02020603050405020304" pitchFamily="18" charset="0"/>
              </a:rPr>
              <a:t>m for Eros</a:t>
            </a:r>
          </a:p>
          <a:p>
            <a:pPr>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b="1" u="sng" dirty="0" err="1">
                <a:solidFill>
                  <a:schemeClr val="tx1"/>
                </a:solidFill>
                <a:latin typeface="Times New Roman" panose="02020603050405020304" pitchFamily="18" charset="0"/>
                <a:cs typeface="Times New Roman" panose="02020603050405020304" pitchFamily="18" charset="0"/>
              </a:rPr>
              <a:t>MORIS</a:t>
            </a:r>
            <a:endParaRPr lang="en-US" b="1" u="sng"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Visible wavelength (0.4-0.7 </a:t>
            </a:r>
            <a:r>
              <a:rPr lang="el-GR" sz="2000" dirty="0">
                <a:solidFill>
                  <a:schemeClr val="tx1"/>
                </a:solidFill>
                <a:latin typeface="Times New Roman" panose="02020603050405020304" pitchFamily="18" charset="0"/>
                <a:cs typeface="Times New Roman" panose="02020603050405020304" pitchFamily="18" charset="0"/>
              </a:rPr>
              <a:t>μ</a:t>
            </a:r>
            <a:r>
              <a:rPr lang="en-US" sz="2000" dirty="0">
                <a:solidFill>
                  <a:schemeClr val="tx1"/>
                </a:solidFill>
                <a:latin typeface="Times New Roman" panose="02020603050405020304" pitchFamily="18" charset="0"/>
                <a:cs typeface="Times New Roman" panose="02020603050405020304" pitchFamily="18" charset="0"/>
              </a:rPr>
              <a:t>m range) camera</a:t>
            </a:r>
          </a:p>
          <a:p>
            <a:pPr>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The devices are located at the NASA </a:t>
            </a:r>
            <a:r>
              <a:rPr lang="en-US" sz="2000" dirty="0" err="1">
                <a:solidFill>
                  <a:schemeClr val="tx1"/>
                </a:solidFill>
                <a:latin typeface="Times New Roman" panose="02020603050405020304" pitchFamily="18" charset="0"/>
                <a:cs typeface="Times New Roman" panose="02020603050405020304" pitchFamily="18" charset="0"/>
              </a:rPr>
              <a:t>IRTF</a:t>
            </a:r>
            <a:r>
              <a:rPr lang="en-US" sz="2000" dirty="0">
                <a:solidFill>
                  <a:schemeClr val="tx1"/>
                </a:solidFill>
                <a:latin typeface="Times New Roman" panose="02020603050405020304" pitchFamily="18" charset="0"/>
                <a:cs typeface="Times New Roman" panose="02020603050405020304" pitchFamily="18" charset="0"/>
              </a:rPr>
              <a:t> in Hawaii.</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DBED2FE-9D73-42EB-A29A-63D9046DF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105" y="2296559"/>
            <a:ext cx="2860689" cy="3808965"/>
          </a:xfrm>
          <a:prstGeom prst="rect">
            <a:avLst/>
          </a:prstGeom>
        </p:spPr>
      </p:pic>
      <p:sp>
        <p:nvSpPr>
          <p:cNvPr id="8" name="Arrow: Right 7">
            <a:extLst>
              <a:ext uri="{FF2B5EF4-FFF2-40B4-BE49-F238E27FC236}">
                <a16:creationId xmlns:a16="http://schemas.microsoft.com/office/drawing/2014/main" id="{A773A5E9-D48F-4FF2-A611-5A9AEE9F87D7}"/>
              </a:ext>
            </a:extLst>
          </p:cNvPr>
          <p:cNvSpPr/>
          <p:nvPr/>
        </p:nvSpPr>
        <p:spPr>
          <a:xfrm>
            <a:off x="7651091" y="5255394"/>
            <a:ext cx="1542027" cy="59987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SpeX</a:t>
            </a:r>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6E153D8-5081-44B4-9AD9-EA23B41EC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076" y="178230"/>
            <a:ext cx="4436922" cy="2218461"/>
          </a:xfrm>
          <a:prstGeom prst="rect">
            <a:avLst/>
          </a:prstGeom>
        </p:spPr>
      </p:pic>
    </p:spTree>
    <p:extLst>
      <p:ext uri="{BB962C8B-B14F-4D97-AF65-F5344CB8AC3E}">
        <p14:creationId xmlns:p14="http://schemas.microsoft.com/office/powerpoint/2010/main" val="57337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272B-77F4-42A2-9DB5-4C7133429680}"/>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 little about Eros &amp; </a:t>
            </a:r>
            <a:r>
              <a:rPr lang="en-US" dirty="0" err="1">
                <a:solidFill>
                  <a:schemeClr val="tx1"/>
                </a:solidFill>
                <a:latin typeface="Times New Roman" panose="02020603050405020304" pitchFamily="18" charset="0"/>
                <a:cs typeface="Times New Roman" panose="02020603050405020304" pitchFamily="18" charset="0"/>
              </a:rPr>
              <a:t>Ennomos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86127F-B35D-4678-BD6C-EBDD4003B462}"/>
              </a:ext>
            </a:extLst>
          </p:cNvPr>
          <p:cNvSpPr>
            <a:spLocks noGrp="1"/>
          </p:cNvSpPr>
          <p:nvPr>
            <p:ph idx="1"/>
          </p:nvPr>
        </p:nvSpPr>
        <p:spPr>
          <a:xfrm>
            <a:off x="1097280" y="1845734"/>
            <a:ext cx="4501662" cy="1724383"/>
          </a:xfrm>
        </p:spPr>
        <p:txBody>
          <a:bodyPr>
            <a:normAutofit/>
          </a:bodyPr>
          <a:lstStyle/>
          <a:p>
            <a:r>
              <a:rPr lang="en-US" b="1" u="sng" dirty="0">
                <a:solidFill>
                  <a:schemeClr val="tx1"/>
                </a:solidFill>
                <a:latin typeface="Times New Roman" panose="02020603050405020304" pitchFamily="18" charset="0"/>
                <a:cs typeface="Times New Roman" panose="02020603050405020304" pitchFamily="18" charset="0"/>
              </a:rPr>
              <a:t>Eros</a:t>
            </a:r>
            <a:endParaRPr lang="en-US"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Designated a Near-Earth Asteroid (NEA)</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About 360 million km from Earth</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About 17 km in diameter</a:t>
            </a:r>
          </a:p>
        </p:txBody>
      </p:sp>
      <p:sp>
        <p:nvSpPr>
          <p:cNvPr id="4" name="Content Placeholder 2">
            <a:extLst>
              <a:ext uri="{FF2B5EF4-FFF2-40B4-BE49-F238E27FC236}">
                <a16:creationId xmlns:a16="http://schemas.microsoft.com/office/drawing/2014/main" id="{1676D1D5-3C54-46BB-8D62-234C542AEAAC}"/>
              </a:ext>
            </a:extLst>
          </p:cNvPr>
          <p:cNvSpPr txBox="1">
            <a:spLocks/>
          </p:cNvSpPr>
          <p:nvPr/>
        </p:nvSpPr>
        <p:spPr>
          <a:xfrm>
            <a:off x="1127760" y="4011228"/>
            <a:ext cx="4501662" cy="17243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u="sng" dirty="0" err="1">
                <a:solidFill>
                  <a:schemeClr val="tx1"/>
                </a:solidFill>
                <a:latin typeface="Times New Roman" panose="02020603050405020304" pitchFamily="18" charset="0"/>
                <a:cs typeface="Times New Roman" panose="02020603050405020304" pitchFamily="18" charset="0"/>
              </a:rPr>
              <a:t>Ennomos</a:t>
            </a:r>
            <a:endParaRPr lang="en-US" b="1" u="sng"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Known as a Trojan asteroid</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About 628 million km from Earth</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About 81 km in diameter</a:t>
            </a:r>
          </a:p>
        </p:txBody>
      </p:sp>
      <p:pic>
        <p:nvPicPr>
          <p:cNvPr id="1026" name="Picture 2" descr="[NEAR encounter animation of asteroid Eros]">
            <a:extLst>
              <a:ext uri="{FF2B5EF4-FFF2-40B4-BE49-F238E27FC236}">
                <a16:creationId xmlns:a16="http://schemas.microsoft.com/office/drawing/2014/main" id="{52151756-B04E-478F-BC2A-B3B319877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111" y="2308860"/>
            <a:ext cx="2920366" cy="29203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93123C-9DA8-421F-8355-1805B935567B}"/>
              </a:ext>
            </a:extLst>
          </p:cNvPr>
          <p:cNvSpPr txBox="1"/>
          <p:nvPr/>
        </p:nvSpPr>
        <p:spPr>
          <a:xfrm>
            <a:off x="5871717" y="5305425"/>
            <a:ext cx="294876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Eros rotating, as imaged by the NEAR Shoemaker mission.</a:t>
            </a:r>
          </a:p>
        </p:txBody>
      </p:sp>
      <p:sp>
        <p:nvSpPr>
          <p:cNvPr id="6" name="TextBox 5">
            <a:extLst>
              <a:ext uri="{FF2B5EF4-FFF2-40B4-BE49-F238E27FC236}">
                <a16:creationId xmlns:a16="http://schemas.microsoft.com/office/drawing/2014/main" id="{FF60758B-2A51-44FD-AC50-3AEBF6E77F86}"/>
              </a:ext>
            </a:extLst>
          </p:cNvPr>
          <p:cNvSpPr txBox="1"/>
          <p:nvPr/>
        </p:nvSpPr>
        <p:spPr>
          <a:xfrm>
            <a:off x="9121646" y="5212389"/>
            <a:ext cx="2876551"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 3D rendition of </a:t>
            </a:r>
            <a:r>
              <a:rPr lang="en-US" sz="1400" dirty="0" err="1">
                <a:latin typeface="Times New Roman" panose="02020603050405020304" pitchFamily="18" charset="0"/>
                <a:cs typeface="Times New Roman" panose="02020603050405020304" pitchFamily="18" charset="0"/>
              </a:rPr>
              <a:t>Ennomos</a:t>
            </a:r>
            <a:endParaRPr lang="en-US" sz="14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6F4E1A3C-6047-445A-A136-047CAFBAC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295" y="4577204"/>
            <a:ext cx="901521" cy="296214"/>
          </a:xfrm>
          <a:prstGeom prst="rect">
            <a:avLst/>
          </a:prstGeom>
        </p:spPr>
      </p:pic>
      <p:pic>
        <p:nvPicPr>
          <p:cNvPr id="8" name="Picture 7">
            <a:extLst>
              <a:ext uri="{FF2B5EF4-FFF2-40B4-BE49-F238E27FC236}">
                <a16:creationId xmlns:a16="http://schemas.microsoft.com/office/drawing/2014/main" id="{59379D39-828A-4E43-9486-DC1A19C39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8717" y="2567357"/>
            <a:ext cx="2819480" cy="2661869"/>
          </a:xfrm>
          <a:prstGeom prst="rect">
            <a:avLst/>
          </a:prstGeom>
        </p:spPr>
      </p:pic>
      <p:pic>
        <p:nvPicPr>
          <p:cNvPr id="19" name="Picture 18">
            <a:extLst>
              <a:ext uri="{FF2B5EF4-FFF2-40B4-BE49-F238E27FC236}">
                <a16:creationId xmlns:a16="http://schemas.microsoft.com/office/drawing/2014/main" id="{4D2C2381-1029-4335-927A-36F7DFF0A5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5680" y="4811911"/>
            <a:ext cx="666750" cy="219075"/>
          </a:xfrm>
          <a:prstGeom prst="rect">
            <a:avLst/>
          </a:prstGeom>
        </p:spPr>
      </p:pic>
    </p:spTree>
    <p:extLst>
      <p:ext uri="{BB962C8B-B14F-4D97-AF65-F5344CB8AC3E}">
        <p14:creationId xmlns:p14="http://schemas.microsoft.com/office/powerpoint/2010/main" val="28719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BA3781-5AFA-451A-A712-8464F6072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5" name="Arrow: Right 4">
            <a:extLst>
              <a:ext uri="{FF2B5EF4-FFF2-40B4-BE49-F238E27FC236}">
                <a16:creationId xmlns:a16="http://schemas.microsoft.com/office/drawing/2014/main" id="{747C4CB1-541C-4CCB-AAA1-5B06B12E5AED}"/>
              </a:ext>
            </a:extLst>
          </p:cNvPr>
          <p:cNvSpPr/>
          <p:nvPr/>
        </p:nvSpPr>
        <p:spPr>
          <a:xfrm>
            <a:off x="4367213" y="3724275"/>
            <a:ext cx="700087" cy="2743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Eros</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7" name="Arrow: Left 6">
            <a:extLst>
              <a:ext uri="{FF2B5EF4-FFF2-40B4-BE49-F238E27FC236}">
                <a16:creationId xmlns:a16="http://schemas.microsoft.com/office/drawing/2014/main" id="{297D23F2-94BE-4D7F-952B-A101F0413B1B}"/>
              </a:ext>
            </a:extLst>
          </p:cNvPr>
          <p:cNvSpPr/>
          <p:nvPr/>
        </p:nvSpPr>
        <p:spPr>
          <a:xfrm rot="1585217">
            <a:off x="7813309" y="3720502"/>
            <a:ext cx="785832" cy="27432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ln w="0"/>
                <a:solidFill>
                  <a:schemeClr val="tx1"/>
                </a:solidFill>
                <a:effectLst>
                  <a:outerShdw blurRad="38100" dist="19050" dir="2700000" algn="tl" rotWithShape="0">
                    <a:schemeClr val="dk1">
                      <a:alpha val="40000"/>
                    </a:schemeClr>
                  </a:outerShdw>
                </a:effectLst>
              </a:rPr>
              <a:t>Ennomos</a:t>
            </a:r>
            <a:endParaRPr lang="en-US" sz="1000" dirty="0">
              <a:ln w="0"/>
              <a:solidFill>
                <a:schemeClr val="tx1"/>
              </a:solidFill>
              <a:effectLst>
                <a:outerShdw blurRad="38100" dist="19050" dir="2700000" algn="tl" rotWithShape="0">
                  <a:schemeClr val="dk1">
                    <a:alpha val="40000"/>
                  </a:schemeClr>
                </a:outerShdw>
              </a:effectLst>
            </a:endParaRPr>
          </a:p>
        </p:txBody>
      </p:sp>
      <p:sp>
        <p:nvSpPr>
          <p:cNvPr id="8" name="Arrow: Right 7">
            <a:extLst>
              <a:ext uri="{FF2B5EF4-FFF2-40B4-BE49-F238E27FC236}">
                <a16:creationId xmlns:a16="http://schemas.microsoft.com/office/drawing/2014/main" id="{6E68EB8B-1622-42C0-B360-C76291CC3A5C}"/>
              </a:ext>
            </a:extLst>
          </p:cNvPr>
          <p:cNvSpPr/>
          <p:nvPr/>
        </p:nvSpPr>
        <p:spPr>
          <a:xfrm rot="1978439">
            <a:off x="5438776" y="2216150"/>
            <a:ext cx="528637" cy="2743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Earth</a:t>
            </a:r>
          </a:p>
        </p:txBody>
      </p:sp>
      <p:sp>
        <p:nvSpPr>
          <p:cNvPr id="2" name="TextBox 1">
            <a:extLst>
              <a:ext uri="{FF2B5EF4-FFF2-40B4-BE49-F238E27FC236}">
                <a16:creationId xmlns:a16="http://schemas.microsoft.com/office/drawing/2014/main" id="{1BAD4509-E7DE-4200-87CD-28F6ED3B0BAB}"/>
              </a:ext>
            </a:extLst>
          </p:cNvPr>
          <p:cNvSpPr txBox="1"/>
          <p:nvPr/>
        </p:nvSpPr>
        <p:spPr>
          <a:xfrm>
            <a:off x="9734843" y="6035040"/>
            <a:ext cx="232116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Image credit: Elanor Lutz</a:t>
            </a:r>
          </a:p>
        </p:txBody>
      </p:sp>
    </p:spTree>
    <p:extLst>
      <p:ext uri="{BB962C8B-B14F-4D97-AF65-F5344CB8AC3E}">
        <p14:creationId xmlns:p14="http://schemas.microsoft.com/office/powerpoint/2010/main" val="111602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69EE-F8E1-4B75-99AE-989CB4D8D3E3}"/>
              </a:ext>
            </a:extLst>
          </p:cNvPr>
          <p:cNvSpPr>
            <a:spLocks noGrp="1"/>
          </p:cNvSpPr>
          <p:nvPr>
            <p:ph type="title"/>
          </p:nvPr>
        </p:nvSpPr>
        <p:spPr>
          <a:xfrm>
            <a:off x="1097280" y="286603"/>
            <a:ext cx="7399020" cy="1450757"/>
          </a:xfrm>
        </p:spPr>
        <p:txBody>
          <a:bodyPr/>
          <a:lstStyle/>
          <a:p>
            <a:r>
              <a:rPr lang="en-US" dirty="0">
                <a:solidFill>
                  <a:schemeClr val="tx1"/>
                </a:solidFill>
                <a:latin typeface="Times New Roman" panose="02020603050405020304" pitchFamily="18" charset="0"/>
                <a:cs typeface="Times New Roman" panose="02020603050405020304" pitchFamily="18" charset="0"/>
              </a:rPr>
              <a:t>Photometry procedure</a:t>
            </a:r>
          </a:p>
        </p:txBody>
      </p:sp>
      <p:sp>
        <p:nvSpPr>
          <p:cNvPr id="5" name="Content Placeholder 3">
            <a:extLst>
              <a:ext uri="{FF2B5EF4-FFF2-40B4-BE49-F238E27FC236}">
                <a16:creationId xmlns:a16="http://schemas.microsoft.com/office/drawing/2014/main" id="{5534AB21-AAF5-4FCC-8294-566DCFC67E32}"/>
              </a:ext>
            </a:extLst>
          </p:cNvPr>
          <p:cNvSpPr txBox="1">
            <a:spLocks/>
          </p:cNvSpPr>
          <p:nvPr/>
        </p:nvSpPr>
        <p:spPr>
          <a:xfrm>
            <a:off x="1158240" y="2706520"/>
            <a:ext cx="4937760" cy="1561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F243357C-B847-4F1F-B244-B2170372391A}"/>
              </a:ext>
            </a:extLst>
          </p:cNvPr>
          <p:cNvSpPr txBox="1">
            <a:spLocks/>
          </p:cNvSpPr>
          <p:nvPr/>
        </p:nvSpPr>
        <p:spPr>
          <a:xfrm>
            <a:off x="6035040" y="2648300"/>
            <a:ext cx="4937760" cy="1561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BF3D44-8E72-42F4-B9BC-787776D6C915}"/>
              </a:ext>
            </a:extLst>
          </p:cNvPr>
          <p:cNvSpPr txBox="1"/>
          <p:nvPr/>
        </p:nvSpPr>
        <p:spPr>
          <a:xfrm>
            <a:off x="1158240" y="1737360"/>
            <a:ext cx="993648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Object is identified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Aperture encompasses object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and outer sky are used for comparison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0D167121-6CB0-48C3-AFE2-074B3D184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247" y="3064264"/>
            <a:ext cx="3124200" cy="3156210"/>
          </a:xfrm>
          <a:prstGeom prst="rect">
            <a:avLst/>
          </a:prstGeom>
        </p:spPr>
      </p:pic>
      <p:pic>
        <p:nvPicPr>
          <p:cNvPr id="8" name="Picture 7">
            <a:extLst>
              <a:ext uri="{FF2B5EF4-FFF2-40B4-BE49-F238E27FC236}">
                <a16:creationId xmlns:a16="http://schemas.microsoft.com/office/drawing/2014/main" id="{87693074-96C2-4B85-B6E3-B58A57E33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047" y="3064264"/>
            <a:ext cx="3117875" cy="3156210"/>
          </a:xfrm>
          <a:prstGeom prst="rect">
            <a:avLst/>
          </a:prstGeom>
        </p:spPr>
      </p:pic>
    </p:spTree>
    <p:extLst>
      <p:ext uri="{BB962C8B-B14F-4D97-AF65-F5344CB8AC3E}">
        <p14:creationId xmlns:p14="http://schemas.microsoft.com/office/powerpoint/2010/main" val="8687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2DED90-F4C0-4D59-BB46-8067D6D3C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526" y="352980"/>
            <a:ext cx="5819775" cy="5790530"/>
          </a:xfrm>
          <a:prstGeom prst="rect">
            <a:avLst/>
          </a:prstGeom>
        </p:spPr>
      </p:pic>
      <p:sp>
        <p:nvSpPr>
          <p:cNvPr id="3" name="Arrow: Right 2">
            <a:extLst>
              <a:ext uri="{FF2B5EF4-FFF2-40B4-BE49-F238E27FC236}">
                <a16:creationId xmlns:a16="http://schemas.microsoft.com/office/drawing/2014/main" id="{83AE47D0-25F1-4B26-9506-BA2E4C3D8C05}"/>
              </a:ext>
            </a:extLst>
          </p:cNvPr>
          <p:cNvSpPr/>
          <p:nvPr/>
        </p:nvSpPr>
        <p:spPr>
          <a:xfrm>
            <a:off x="2811778" y="2835704"/>
            <a:ext cx="1677987" cy="752360"/>
          </a:xfrm>
          <a:prstGeom prst="rightArrow">
            <a:avLst>
              <a:gd name="adj1" fmla="val 35373"/>
              <a:gd name="adj2" fmla="val 478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Aperture</a:t>
            </a:r>
          </a:p>
        </p:txBody>
      </p:sp>
      <p:sp>
        <p:nvSpPr>
          <p:cNvPr id="4" name="Arrow: Left 3">
            <a:extLst>
              <a:ext uri="{FF2B5EF4-FFF2-40B4-BE49-F238E27FC236}">
                <a16:creationId xmlns:a16="http://schemas.microsoft.com/office/drawing/2014/main" id="{0DAF4631-0151-4DE6-8269-D134D5A2A72A}"/>
              </a:ext>
            </a:extLst>
          </p:cNvPr>
          <p:cNvSpPr/>
          <p:nvPr/>
        </p:nvSpPr>
        <p:spPr>
          <a:xfrm rot="19227235">
            <a:off x="6954530" y="1263659"/>
            <a:ext cx="1295159" cy="599009"/>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Inner sky</a:t>
            </a:r>
          </a:p>
        </p:txBody>
      </p:sp>
      <p:sp>
        <p:nvSpPr>
          <p:cNvPr id="5" name="Arrow: Left 4">
            <a:extLst>
              <a:ext uri="{FF2B5EF4-FFF2-40B4-BE49-F238E27FC236}">
                <a16:creationId xmlns:a16="http://schemas.microsoft.com/office/drawing/2014/main" id="{3E3D55A2-3CFF-4784-9359-7E7400B586AB}"/>
              </a:ext>
            </a:extLst>
          </p:cNvPr>
          <p:cNvSpPr/>
          <p:nvPr/>
        </p:nvSpPr>
        <p:spPr>
          <a:xfrm rot="2617272">
            <a:off x="7176755" y="4956008"/>
            <a:ext cx="1362734" cy="594029"/>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Outer sky</a:t>
            </a:r>
          </a:p>
        </p:txBody>
      </p:sp>
    </p:spTree>
    <p:extLst>
      <p:ext uri="{BB962C8B-B14F-4D97-AF65-F5344CB8AC3E}">
        <p14:creationId xmlns:p14="http://schemas.microsoft.com/office/powerpoint/2010/main" val="269995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69EE-F8E1-4B75-99AE-989CB4D8D3E3}"/>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Analysis</a:t>
            </a:r>
          </a:p>
        </p:txBody>
      </p:sp>
      <p:sp>
        <p:nvSpPr>
          <p:cNvPr id="7" name="Content Placeholder 3">
            <a:extLst>
              <a:ext uri="{FF2B5EF4-FFF2-40B4-BE49-F238E27FC236}">
                <a16:creationId xmlns:a16="http://schemas.microsoft.com/office/drawing/2014/main" id="{F243357C-B847-4F1F-B244-B2170372391A}"/>
              </a:ext>
            </a:extLst>
          </p:cNvPr>
          <p:cNvSpPr txBox="1">
            <a:spLocks/>
          </p:cNvSpPr>
          <p:nvPr/>
        </p:nvSpPr>
        <p:spPr>
          <a:xfrm>
            <a:off x="1219200" y="1846897"/>
            <a:ext cx="9814560" cy="2503722"/>
          </a:xfrm>
          <a:prstGeom prst="rect">
            <a:avLst/>
          </a:prstGeom>
        </p:spPr>
        <p:txBody>
          <a:bodyPr vert="horz" lIns="0" tIns="45720" rIns="0" bIns="45720" numCol="2"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800" dirty="0">
                <a:solidFill>
                  <a:srgbClr val="0070C0"/>
                </a:solidFill>
                <a:latin typeface="Times New Roman" panose="02020603050405020304" pitchFamily="18" charset="0"/>
                <a:cs typeface="Times New Roman" panose="02020603050405020304" pitchFamily="18" charset="0"/>
              </a:rPr>
              <a:t>Object’s flux</a:t>
            </a:r>
          </a:p>
          <a:p>
            <a:pPr>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Average of star’s flux</a:t>
            </a:r>
          </a:p>
          <a:p>
            <a:pPr>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Known star magnitude</a:t>
            </a:r>
          </a:p>
          <a:p>
            <a:pPr>
              <a:buFont typeface="Arial" panose="020B0604020202020204" pitchFamily="34" charset="0"/>
              <a:buChar char="•"/>
            </a:pPr>
            <a:endParaRPr lang="en-US" sz="28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Python code ties it all together</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Star and object frames with similar airmasses were used together in data reduction</a:t>
            </a:r>
          </a:p>
          <a:p>
            <a:pPr>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50CCD88-6595-4FC7-B351-2AE5B13E7BB3}"/>
              </a:ext>
            </a:extLst>
          </p:cNvPr>
          <p:cNvSpPr txBox="1"/>
          <p:nvPr/>
        </p:nvSpPr>
        <p:spPr>
          <a:xfrm>
            <a:off x="2378075" y="4084873"/>
            <a:ext cx="7435850" cy="1754326"/>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a:t>
            </a:r>
            <a:r>
              <a:rPr lang="en-US" sz="3600" baseline="-25000" dirty="0" err="1">
                <a:solidFill>
                  <a:srgbClr val="FF0000"/>
                </a:solidFill>
                <a:latin typeface="Times New Roman" panose="02020603050405020304" pitchFamily="18" charset="0"/>
                <a:cs typeface="Times New Roman" panose="02020603050405020304" pitchFamily="18" charset="0"/>
              </a:rPr>
              <a:t>object</a:t>
            </a:r>
            <a:r>
              <a:rPr lang="en-US" sz="3600" baseline="-25000" dirty="0">
                <a:solidFill>
                  <a:srgbClr val="FF0000"/>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a:t>
            </a:r>
            <a:r>
              <a:rPr lang="en-US" sz="3600" baseline="-25000" dirty="0" err="1">
                <a:solidFill>
                  <a:srgbClr val="0070C0"/>
                </a:solidFill>
                <a:latin typeface="Times New Roman" panose="02020603050405020304" pitchFamily="18" charset="0"/>
                <a:cs typeface="Times New Roman" panose="02020603050405020304" pitchFamily="18" charset="0"/>
              </a:rPr>
              <a:t>star</a:t>
            </a:r>
            <a:r>
              <a:rPr lang="en-US" sz="3600" dirty="0">
                <a:solidFill>
                  <a:schemeClr val="tx1"/>
                </a:solidFill>
                <a:latin typeface="Times New Roman" panose="02020603050405020304" pitchFamily="18" charset="0"/>
                <a:cs typeface="Times New Roman" panose="02020603050405020304" pitchFamily="18" charset="0"/>
              </a:rPr>
              <a:t> = 2.5log</a:t>
            </a:r>
            <a:r>
              <a:rPr lang="en-US" sz="3600" baseline="-25000" dirty="0">
                <a:solidFill>
                  <a:schemeClr val="tx1"/>
                </a:solidFill>
                <a:latin typeface="Times New Roman" panose="02020603050405020304" pitchFamily="18" charset="0"/>
                <a:cs typeface="Times New Roman" panose="02020603050405020304" pitchFamily="18" charset="0"/>
              </a:rPr>
              <a:t>10</a:t>
            </a:r>
            <a:r>
              <a:rPr lang="en-US" sz="3600" dirty="0">
                <a:solidFill>
                  <a:schemeClr val="tx1"/>
                </a:solidFill>
                <a:latin typeface="Times New Roman" panose="02020603050405020304" pitchFamily="18" charset="0"/>
                <a:cs typeface="Times New Roman" panose="02020603050405020304" pitchFamily="18" charset="0"/>
              </a:rPr>
              <a:t>(</a:t>
            </a:r>
            <a:r>
              <a:rPr lang="en-US" sz="3600" dirty="0" err="1">
                <a:solidFill>
                  <a:srgbClr val="0070C0"/>
                </a:solidFill>
                <a:latin typeface="Times New Roman" panose="02020603050405020304" pitchFamily="18" charset="0"/>
                <a:cs typeface="Times New Roman" panose="02020603050405020304" pitchFamily="18" charset="0"/>
              </a:rPr>
              <a:t>F</a:t>
            </a:r>
            <a:r>
              <a:rPr lang="en-US" sz="3600" baseline="-25000" dirty="0" err="1">
                <a:solidFill>
                  <a:srgbClr val="0070C0"/>
                </a:solidFill>
                <a:latin typeface="Times New Roman" panose="02020603050405020304" pitchFamily="18" charset="0"/>
                <a:cs typeface="Times New Roman" panose="02020603050405020304" pitchFamily="18" charset="0"/>
              </a:rPr>
              <a:t>star</a:t>
            </a:r>
            <a:r>
              <a:rPr lang="en-US" sz="3600" dirty="0">
                <a:solidFill>
                  <a:schemeClr val="tx1"/>
                </a:solidFill>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F</a:t>
            </a:r>
            <a:r>
              <a:rPr lang="en-US" sz="3600" baseline="-25000" dirty="0" err="1">
                <a:solidFill>
                  <a:srgbClr val="FF0000"/>
                </a:solidFill>
                <a:latin typeface="Times New Roman" panose="02020603050405020304" pitchFamily="18" charset="0"/>
                <a:cs typeface="Times New Roman" panose="02020603050405020304" pitchFamily="18" charset="0"/>
              </a:rPr>
              <a:t>object</a:t>
            </a:r>
            <a:r>
              <a:rPr lang="en-US" sz="3600" dirty="0">
                <a:solidFill>
                  <a:schemeClr val="tx1"/>
                </a:solidFill>
                <a:latin typeface="Times New Roman" panose="02020603050405020304" pitchFamily="18" charset="0"/>
                <a:cs typeface="Times New Roman" panose="02020603050405020304" pitchFamily="18" charset="0"/>
              </a:rPr>
              <a:t>)</a:t>
            </a:r>
          </a:p>
          <a:p>
            <a:pPr algn="ctr"/>
            <a:endParaRPr lang="en-US" sz="3600" dirty="0">
              <a:solidFill>
                <a:schemeClr val="tx1"/>
              </a:solidFill>
              <a:latin typeface="Times New Roman" panose="02020603050405020304" pitchFamily="18" charset="0"/>
              <a:cs typeface="Times New Roman" panose="02020603050405020304" pitchFamily="18" charset="0"/>
            </a:endParaRPr>
          </a:p>
          <a:p>
            <a:pPr algn="ct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a:t>
            </a:r>
            <a:r>
              <a:rPr lang="en-US" sz="3600" baseline="-25000" dirty="0" err="1">
                <a:solidFill>
                  <a:srgbClr val="FF0000"/>
                </a:solidFill>
                <a:latin typeface="Times New Roman" panose="02020603050405020304" pitchFamily="18" charset="0"/>
                <a:cs typeface="Times New Roman" panose="02020603050405020304" pitchFamily="18" charset="0"/>
              </a:rPr>
              <a:t>object</a:t>
            </a:r>
            <a:r>
              <a:rPr lang="en-US" sz="3600" dirty="0">
                <a:solidFill>
                  <a:schemeClr val="tx1"/>
                </a:solidFill>
                <a:latin typeface="Times New Roman" panose="02020603050405020304" pitchFamily="18" charset="0"/>
                <a:cs typeface="Times New Roman" panose="02020603050405020304" pitchFamily="18" charset="0"/>
              </a:rPr>
              <a:t> = 2.5log</a:t>
            </a:r>
            <a:r>
              <a:rPr lang="en-US" sz="3600" baseline="-25000" dirty="0">
                <a:solidFill>
                  <a:schemeClr val="tx1"/>
                </a:solidFill>
                <a:latin typeface="Times New Roman" panose="02020603050405020304" pitchFamily="18" charset="0"/>
                <a:cs typeface="Times New Roman" panose="02020603050405020304" pitchFamily="18" charset="0"/>
              </a:rPr>
              <a:t>10</a:t>
            </a:r>
            <a:r>
              <a:rPr lang="en-US" sz="3600" dirty="0">
                <a:solidFill>
                  <a:schemeClr val="tx1"/>
                </a:solidFill>
                <a:latin typeface="Times New Roman" panose="02020603050405020304" pitchFamily="18" charset="0"/>
                <a:cs typeface="Times New Roman" panose="02020603050405020304" pitchFamily="18" charset="0"/>
              </a:rPr>
              <a:t>(</a:t>
            </a:r>
            <a:r>
              <a:rPr lang="en-US" sz="3600" dirty="0" err="1">
                <a:solidFill>
                  <a:srgbClr val="0070C0"/>
                </a:solidFill>
                <a:latin typeface="Times New Roman" panose="02020603050405020304" pitchFamily="18" charset="0"/>
                <a:cs typeface="Times New Roman" panose="02020603050405020304" pitchFamily="18" charset="0"/>
              </a:rPr>
              <a:t>F</a:t>
            </a:r>
            <a:r>
              <a:rPr lang="en-US" sz="3600" baseline="-25000" dirty="0" err="1">
                <a:solidFill>
                  <a:srgbClr val="0070C0"/>
                </a:solidFill>
                <a:latin typeface="Times New Roman" panose="02020603050405020304" pitchFamily="18" charset="0"/>
                <a:cs typeface="Times New Roman" panose="02020603050405020304" pitchFamily="18" charset="0"/>
              </a:rPr>
              <a:t>star</a:t>
            </a:r>
            <a:r>
              <a:rPr lang="en-US" sz="3600" dirty="0">
                <a:solidFill>
                  <a:schemeClr val="tx1"/>
                </a:solidFill>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F</a:t>
            </a:r>
            <a:r>
              <a:rPr lang="en-US" sz="3600" baseline="-25000" dirty="0" err="1">
                <a:solidFill>
                  <a:srgbClr val="FF0000"/>
                </a:solidFill>
                <a:latin typeface="Times New Roman" panose="02020603050405020304" pitchFamily="18" charset="0"/>
                <a:cs typeface="Times New Roman" panose="02020603050405020304" pitchFamily="18" charset="0"/>
              </a:rPr>
              <a:t>object</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rgbClr val="0070C0"/>
                </a:solidFill>
                <a:latin typeface="Times New Roman" panose="02020603050405020304" pitchFamily="18" charset="0"/>
                <a:cs typeface="Times New Roman" panose="02020603050405020304" pitchFamily="18" charset="0"/>
              </a:rPr>
              <a:t>m</a:t>
            </a:r>
            <a:r>
              <a:rPr lang="en-US" sz="3600" baseline="-25000" dirty="0" err="1">
                <a:solidFill>
                  <a:srgbClr val="0070C0"/>
                </a:solidFill>
                <a:latin typeface="Times New Roman" panose="02020603050405020304" pitchFamily="18" charset="0"/>
                <a:cs typeface="Times New Roman" panose="02020603050405020304" pitchFamily="18" charset="0"/>
              </a:rPr>
              <a:t>star</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974696"/>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6248</TotalTime>
  <Words>590</Words>
  <Application>Microsoft Office PowerPoint</Application>
  <PresentationFormat>Widescreen</PresentationFormat>
  <Paragraphs>74</Paragraphs>
  <Slides>15</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Retrospect</vt:lpstr>
      <vt:lpstr>Assessing spectral variability on asteroid surfaces</vt:lpstr>
      <vt:lpstr>Objective</vt:lpstr>
      <vt:lpstr>What a light curve is</vt:lpstr>
      <vt:lpstr>SpeX &amp; MORIS</vt:lpstr>
      <vt:lpstr>A little about Eros &amp; Ennomos</vt:lpstr>
      <vt:lpstr>PowerPoint Presentation</vt:lpstr>
      <vt:lpstr>Photometry procedure</vt:lpstr>
      <vt:lpstr>PowerPoint Presentation</vt:lpstr>
      <vt:lpstr>Analysis</vt:lpstr>
      <vt:lpstr>Results: Eros</vt:lpstr>
      <vt:lpstr>PowerPoint Presentation</vt:lpstr>
      <vt:lpstr>Results: Ennomos</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OH/H₂O on Near Earth Objects</dc:title>
  <dc:creator>Helen Bolling</dc:creator>
  <cp:lastModifiedBy>Helen Bolling</cp:lastModifiedBy>
  <cp:revision>227</cp:revision>
  <dcterms:created xsi:type="dcterms:W3CDTF">2022-03-25T05:10:30Z</dcterms:created>
  <dcterms:modified xsi:type="dcterms:W3CDTF">2022-04-09T14:51:21Z</dcterms:modified>
</cp:coreProperties>
</file>